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87" r:id="rId3"/>
    <p:sldId id="259" r:id="rId4"/>
    <p:sldId id="260" r:id="rId5"/>
    <p:sldId id="279" r:id="rId6"/>
    <p:sldId id="280" r:id="rId7"/>
    <p:sldId id="263" r:id="rId8"/>
    <p:sldId id="281" r:id="rId9"/>
    <p:sldId id="282" r:id="rId10"/>
    <p:sldId id="283" r:id="rId11"/>
    <p:sldId id="284" r:id="rId12"/>
    <p:sldId id="268" r:id="rId13"/>
    <p:sldId id="285" r:id="rId14"/>
    <p:sldId id="278" r:id="rId15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4" roundtripDataSignature="AMtx7mhvWexg+eHA2f8e6fRwRuLErxnO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2e5f2460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2e5f24609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82e5f2460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2e5f2460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2e5f2460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82e5f24609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2e6fcbc0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82e6fcbc00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g82e6fcbc00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2cd9e6bf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82cd9e6bf7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2cd9e6bf7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FIRST 101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FTC 10464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A62D7-51B5-834D-9469-23232EA4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Tech Challenge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1FE5F-B0C8-DE40-A8DB-B0356729B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710796" cy="5029199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Ages 12-18</a:t>
            </a:r>
          </a:p>
          <a:p>
            <a:pPr lvl="0"/>
            <a:r>
              <a:rPr lang="en-US" dirty="0">
                <a:sym typeface="Roboto"/>
              </a:rPr>
              <a:t>Challenge to design, build, program, and operate robots to compete in a head-to-head challenge in an alliance format (2 v 2)</a:t>
            </a:r>
          </a:p>
          <a:p>
            <a:pPr lvl="0"/>
            <a:r>
              <a:rPr lang="en-US" dirty="0">
                <a:sym typeface="Roboto"/>
              </a:rPr>
              <a:t>Emphasis on spreading STEM and FIRST through community, school, and world</a:t>
            </a:r>
          </a:p>
          <a:p>
            <a:pPr lvl="0"/>
            <a:r>
              <a:rPr lang="en-US" dirty="0">
                <a:sym typeface="Roboto"/>
              </a:rPr>
              <a:t>Present in one judging room to judges about their robot design, design process, programming, outreach, and the team’s journey.</a:t>
            </a:r>
          </a:p>
          <a:p>
            <a:pPr lvl="0"/>
            <a:r>
              <a:rPr lang="en-US" dirty="0">
                <a:sym typeface="Roboto"/>
              </a:rPr>
              <a:t>Advancement is based on winning the competition or awards</a:t>
            </a:r>
          </a:p>
          <a:p>
            <a:endParaRPr lang="en-US" dirty="0"/>
          </a:p>
        </p:txBody>
      </p:sp>
      <p:pic>
        <p:nvPicPr>
          <p:cNvPr id="4" name="Google Shape;177;g82e6fcbc00_0_42">
            <a:extLst>
              <a:ext uri="{FF2B5EF4-FFF2-40B4-BE49-F238E27FC236}">
                <a16:creationId xmlns:a16="http://schemas.microsoft.com/office/drawing/2014/main" id="{3DFD3039-AB59-F842-8A75-A20A6331B1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3818" y="2778686"/>
            <a:ext cx="2415825" cy="1900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881E9E-7CDC-064E-9E36-52971EDD84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25E714-1F58-AA4C-813E-66A8D501A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7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673A-DE39-3245-8A8B-E11CB948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Robotics Challenge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9B9BE-B7FA-4948-AC4F-1AD98A382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511099" cy="5029199"/>
          </a:xfrm>
        </p:spPr>
        <p:txBody>
          <a:bodyPr/>
          <a:lstStyle/>
          <a:p>
            <a:pPr lvl="0"/>
            <a:r>
              <a:rPr lang="en-US" dirty="0"/>
              <a:t>Ages 14-18</a:t>
            </a:r>
          </a:p>
          <a:p>
            <a:pPr lvl="0"/>
            <a:r>
              <a:rPr lang="en-US" dirty="0"/>
              <a:t>Under strict rules, limited time and resources, teams of students are challenged to raise funds, design a team "brand," hone teamwork skills, and build and program industrial-size robots to play a difficult field game against like-minded competitors. (3 v 3)</a:t>
            </a:r>
          </a:p>
          <a:p>
            <a:pPr lvl="0"/>
            <a:r>
              <a:rPr lang="en-US" dirty="0"/>
              <a:t>Encouraged to spread STEM and FIRST through community, school, and world</a:t>
            </a:r>
          </a:p>
          <a:p>
            <a:pPr lvl="0"/>
            <a:r>
              <a:rPr lang="en-US" dirty="0"/>
              <a:t>Advancement is whole winning alliance, Chairman’s Award, and lottery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EC1F6-3DE1-A641-9944-55FC1AED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9" y="2640198"/>
            <a:ext cx="2752935" cy="187924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75523C-5319-E140-A983-4E6A6425BC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EC3703-CAFA-4A48-AFAB-A9F98CF3D7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4D4B-6D0D-6B40-A71A-6EAAE7F2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Etiquette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640CD-23CE-D44A-AD3C-DDD55C877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9BEFC-4CE4-134D-A421-532965E599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B5F1A-8D16-6E46-B0B8-E7A0A71EC0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7AB6-B385-4F44-AEE4-5CA979BB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Gracious Professionalism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44A6B-0F7B-9F45-BF5F-4A485730B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>
                <a:sym typeface="Roboto"/>
              </a:rPr>
              <a:t>Definition: demonstrating gracious attitudes and behaviors during competitions, respecting others and letting that respect show through actions, and making valued contributions in a way that is pleasing to others</a:t>
            </a:r>
          </a:p>
          <a:p>
            <a:pPr lvl="0"/>
            <a:r>
              <a:rPr lang="en-US" dirty="0">
                <a:sym typeface="Roboto"/>
              </a:rPr>
              <a:t>Why is it important to be gracious professionals at competitions?</a:t>
            </a:r>
          </a:p>
          <a:p>
            <a:pPr lvl="1"/>
            <a:r>
              <a:rPr lang="en-US" dirty="0">
                <a:sym typeface="Roboto"/>
              </a:rPr>
              <a:t>Judges look for teams who show gracious professionalism for every award</a:t>
            </a:r>
          </a:p>
          <a:p>
            <a:pPr lvl="1"/>
            <a:r>
              <a:rPr lang="en-US" dirty="0">
                <a:sym typeface="Roboto"/>
              </a:rPr>
              <a:t>It can preclude your team from being considered for awards</a:t>
            </a:r>
          </a:p>
          <a:p>
            <a:pPr lvl="1"/>
            <a:r>
              <a:rPr lang="en-US" dirty="0">
                <a:sym typeface="Roboto"/>
              </a:rPr>
              <a:t>It builds respect for your team</a:t>
            </a:r>
          </a:p>
          <a:p>
            <a:pPr lvl="1"/>
            <a:r>
              <a:rPr lang="en-US" dirty="0">
                <a:sym typeface="Roboto"/>
              </a:rPr>
              <a:t>It extends beyond your team - it applies to your supporters</a:t>
            </a:r>
          </a:p>
          <a:p>
            <a:pPr lvl="0"/>
            <a:r>
              <a:rPr lang="en-US" dirty="0">
                <a:sym typeface="Roboto"/>
              </a:rPr>
              <a:t>Give help and don’t be afraid to ask for it! Cooperation over competition</a:t>
            </a:r>
          </a:p>
          <a:p>
            <a:pPr lvl="0"/>
            <a:r>
              <a:rPr lang="en-US" dirty="0">
                <a:sym typeface="Roboto"/>
              </a:rPr>
              <a:t>Practicing gracious professionalism in the presence of volunteers and respecting them is important</a:t>
            </a:r>
          </a:p>
          <a:p>
            <a:pPr lvl="0"/>
            <a:r>
              <a:rPr lang="en-US" dirty="0">
                <a:sym typeface="Roboto"/>
              </a:rPr>
              <a:t>Practice in everyday life too!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396A7-E57E-0746-A55A-E2AA30B89B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E5D6A-E60F-9146-B259-47EAC8BEF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3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The Bionic Tigers 10464 for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n-US" dirty="0"/>
              <a:t>You can contact the author at: </a:t>
            </a:r>
          </a:p>
          <a:p>
            <a:pPr lvl="1"/>
            <a:r>
              <a:rPr lang="en-US" dirty="0">
                <a:sym typeface="Audiowide"/>
              </a:rPr>
              <a:t>Website: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4907" b="27729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059FF-761B-0441-BE37-321A8DE06D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2D08-0DDB-A347-88A9-E7527B2E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FIRST?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19333-4618-2043-A2C1-9A4C8C3D7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5400" dirty="0">
                <a:sym typeface="Audiowide"/>
              </a:rPr>
              <a:t>For Inspiration and Recognition of Science and Technology</a:t>
            </a:r>
            <a:endParaRPr lang="en-US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E3569-C473-E247-9428-27AAF5471E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D36DE-CDC4-FE4D-B075-7BFCA6FEE6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0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2e5f24609_0_4"/>
          <p:cNvSpPr txBox="1"/>
          <p:nvPr/>
        </p:nvSpPr>
        <p:spPr>
          <a:xfrm>
            <a:off x="803610" y="981075"/>
            <a:ext cx="7768200" cy="244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71AC5-7D40-9845-AF8F-CCFED61C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9803F-819E-2D4C-BC17-C2E293647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The mission of FIRST® is to inspire young people to be science and technology leaders and innovators, by engaging them in exciting mentor-based programs that build science, engineering, and technology skills, that inspire innovation, and that foster well-rounded life capabilities including self-confidence, communication, and leadership.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A0BA8-72CF-C74A-BFCD-27330C8F2F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EC368-2033-CD41-A3AC-0DE289ADF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2e5f24609_0_12"/>
          <p:cNvSpPr txBox="1"/>
          <p:nvPr/>
        </p:nvSpPr>
        <p:spPr>
          <a:xfrm>
            <a:off x="349800" y="1948543"/>
            <a:ext cx="8444400" cy="277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2D677-1AD8-4046-83A4-DD113AA7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Robots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CE2D9-CA49-774C-91A8-81572EF14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</p:spPr>
        <p:txBody>
          <a:bodyPr/>
          <a:lstStyle/>
          <a:p>
            <a:pPr marL="342900">
              <a:spcBef>
                <a:spcPts val="0"/>
              </a:spcBef>
            </a:pPr>
            <a:r>
              <a:rPr lang="en-US" i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“</a:t>
            </a:r>
            <a:r>
              <a:rPr lang="en-US" b="1" i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FIRST </a:t>
            </a:r>
            <a:r>
              <a:rPr lang="en-US" b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is more than robots.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The robots are a vehicle for students to learn important life skills. Kids often come in not knowing what to expect - of the program nor of themselves. They leave, even after the first season, with a vision, with confidence, and with a sense that they can create their own future.”</a:t>
            </a:r>
          </a:p>
          <a:p>
            <a:pPr marL="342900"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-Dean Kamen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3EFC1-4441-CC49-A80F-76ED6D4841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DD746-0F16-B849-BEA3-256ADF663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6484-0CEF-B54C-AB20-CD201C74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Dean Kamen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0DB5-1E3D-2E41-9B55-F30B7A435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340429"/>
            <a:ext cx="5140234" cy="3938450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American engineer, inventor, and businessman</a:t>
            </a:r>
          </a:p>
          <a:p>
            <a:pPr lvl="0"/>
            <a:r>
              <a:rPr lang="en-US" dirty="0">
                <a:sym typeface="Roboto"/>
              </a:rPr>
              <a:t>Cofounder of FIRST</a:t>
            </a:r>
          </a:p>
          <a:p>
            <a:pPr lvl="0"/>
            <a:r>
              <a:rPr lang="en-US" dirty="0">
                <a:sym typeface="Roboto"/>
              </a:rPr>
              <a:t>Inventor of the Segway</a:t>
            </a:r>
          </a:p>
          <a:p>
            <a:pPr lvl="0"/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4" name="Google Shape;138;g82cd9e6bf7_0_16">
            <a:extLst>
              <a:ext uri="{FF2B5EF4-FFF2-40B4-BE49-F238E27FC236}">
                <a16:creationId xmlns:a16="http://schemas.microsoft.com/office/drawing/2014/main" id="{E811E2DE-5244-7041-80C0-2E07B51DB1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0108" r="18493"/>
          <a:stretch/>
        </p:blipFill>
        <p:spPr>
          <a:xfrm>
            <a:off x="5268938" y="2049000"/>
            <a:ext cx="3625951" cy="3248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A704C-952D-6F40-8528-5BF1D22D9C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CC005-FC3A-CB4C-B712-34E63D79E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B0A7-7331-124D-834D-4A28BE76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Woodie Flowers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EC5E5-E5EB-3346-9E33-B165223A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231571"/>
            <a:ext cx="5510349" cy="4047308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Mechanical engineering professor at MIT</a:t>
            </a:r>
          </a:p>
          <a:p>
            <a:pPr lvl="0"/>
            <a:r>
              <a:rPr lang="en-US" dirty="0">
                <a:sym typeface="Roboto"/>
              </a:rPr>
              <a:t>Cofounder of FIRST</a:t>
            </a:r>
          </a:p>
          <a:p>
            <a:pPr lvl="0"/>
            <a:r>
              <a:rPr lang="en-US" dirty="0">
                <a:sym typeface="Roboto"/>
              </a:rPr>
              <a:t>Founded the idea of </a:t>
            </a:r>
          </a:p>
          <a:p>
            <a:pPr lvl="0"/>
            <a:r>
              <a:rPr lang="en-US" dirty="0">
                <a:sym typeface="Roboto"/>
              </a:rPr>
              <a:t>“Gracious Professionalism” and “</a:t>
            </a:r>
            <a:r>
              <a:rPr lang="en-US" dirty="0" err="1">
                <a:sym typeface="Roboto"/>
              </a:rPr>
              <a:t>Coopertition</a:t>
            </a:r>
            <a:r>
              <a:rPr lang="en-US" dirty="0">
                <a:sym typeface="Roboto"/>
              </a:rPr>
              <a:t>”</a:t>
            </a:r>
          </a:p>
          <a:p>
            <a:endParaRPr lang="en-US" dirty="0"/>
          </a:p>
        </p:txBody>
      </p:sp>
      <p:pic>
        <p:nvPicPr>
          <p:cNvPr id="6" name="Google Shape;146;g82cd9e6bf7_0_27">
            <a:extLst>
              <a:ext uri="{FF2B5EF4-FFF2-40B4-BE49-F238E27FC236}">
                <a16:creationId xmlns:a16="http://schemas.microsoft.com/office/drawing/2014/main" id="{FC222CAF-533E-4F4A-ACF7-88618AC027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681" r="7846"/>
          <a:stretch/>
        </p:blipFill>
        <p:spPr>
          <a:xfrm>
            <a:off x="5912646" y="2072512"/>
            <a:ext cx="2789026" cy="271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DA52-FC7C-8043-8B72-1277EB7C88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25AE6-E0DD-5446-989E-C7AAE07729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82e6fcbc00_0_55"/>
          <p:cNvPicPr preferRelativeResize="0"/>
          <p:nvPr/>
        </p:nvPicPr>
        <p:blipFill rotWithShape="1">
          <a:blip r:embed="rId3">
            <a:alphaModFix/>
          </a:blip>
          <a:srcRect t="18500"/>
          <a:stretch/>
        </p:blipFill>
        <p:spPr>
          <a:xfrm>
            <a:off x="152400" y="5542335"/>
            <a:ext cx="8839201" cy="1162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EA5488-EC9B-8243-B663-A9A04BF8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What FIRST includes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23B9C-D489-954A-892D-D6BD069D2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7C034-3E75-0042-8481-909BBED489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C0339-0951-BC4C-B9C5-FA60DA7C9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9C9C-D47F-A04E-B6BB-C88CCF0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Lego League Jr.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2471-2E31-B943-872C-5779757B7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796143"/>
            <a:ext cx="5847806" cy="4482736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ym typeface="Roboto"/>
              </a:rPr>
              <a:t>Ages 6-10</a:t>
            </a:r>
          </a:p>
          <a:p>
            <a:pPr lvl="0"/>
            <a:r>
              <a:rPr lang="en-US" dirty="0">
                <a:sym typeface="Roboto"/>
              </a:rPr>
              <a:t>Introduction of STEM</a:t>
            </a:r>
          </a:p>
          <a:p>
            <a:pPr lvl="0"/>
            <a:r>
              <a:rPr lang="en-US" dirty="0">
                <a:sym typeface="Roboto"/>
              </a:rPr>
              <a:t>Explore real-world theme and build a model of a solution to a problem</a:t>
            </a:r>
          </a:p>
          <a:p>
            <a:pPr lvl="0"/>
            <a:r>
              <a:rPr lang="en-US" dirty="0">
                <a:sym typeface="Roboto"/>
              </a:rPr>
              <a:t>Mechanize and program the solution with Lego EV3 or NXT parts</a:t>
            </a:r>
          </a:p>
          <a:p>
            <a:pPr lvl="1"/>
            <a:r>
              <a:rPr lang="en-US" dirty="0">
                <a:sym typeface="Roboto"/>
              </a:rPr>
              <a:t>Example: the theme was water, a team built an irrigation system </a:t>
            </a:r>
          </a:p>
          <a:p>
            <a:pPr lvl="0"/>
            <a:r>
              <a:rPr lang="en-US" dirty="0">
                <a:sym typeface="Roboto"/>
              </a:rPr>
              <a:t>Create a “Show Me” poster to exhibit at an expo</a:t>
            </a:r>
          </a:p>
          <a:p>
            <a:pPr lvl="0"/>
            <a:r>
              <a:rPr lang="en-US" dirty="0">
                <a:sym typeface="Roboto"/>
              </a:rPr>
              <a:t>Reinforces students skills and values relating to: team work, critical thinking, researching, and communication.</a:t>
            </a:r>
          </a:p>
          <a:p>
            <a:endParaRPr lang="en-US" dirty="0"/>
          </a:p>
        </p:txBody>
      </p:sp>
      <p:pic>
        <p:nvPicPr>
          <p:cNvPr id="6" name="Google Shape;161;g82cd9e6bf7_0_36">
            <a:extLst>
              <a:ext uri="{FF2B5EF4-FFF2-40B4-BE49-F238E27FC236}">
                <a16:creationId xmlns:a16="http://schemas.microsoft.com/office/drawing/2014/main" id="{4D28D353-3AFA-9643-B2A5-6D2777896B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1546" y="3225429"/>
            <a:ext cx="1965100" cy="1615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DA8B7-5936-D049-8F86-4630C5DF7D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58358-7CEF-EA4D-A4F3-AAA1294C5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9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9596-F0CF-E34A-9A5F-91ED9275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LEGO League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0AD6A-C175-0F49-92BD-17166341B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458548" cy="5029199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Ages 9-14</a:t>
            </a:r>
          </a:p>
          <a:p>
            <a:pPr lvl="0"/>
            <a:r>
              <a:rPr lang="en-US" dirty="0">
                <a:sym typeface="Roboto"/>
              </a:rPr>
              <a:t>Create and program an EV3 robot to complete objectives on field</a:t>
            </a:r>
          </a:p>
          <a:p>
            <a:pPr lvl="0"/>
            <a:r>
              <a:rPr lang="en-US" dirty="0">
                <a:sym typeface="Roboto"/>
              </a:rPr>
              <a:t>Research and create a project relating to problems in world</a:t>
            </a:r>
          </a:p>
          <a:p>
            <a:pPr lvl="0"/>
            <a:r>
              <a:rPr lang="en-US" dirty="0">
                <a:sym typeface="Roboto"/>
              </a:rPr>
              <a:t>Present in three judging rooms: core values, robot design, and project</a:t>
            </a:r>
          </a:p>
          <a:p>
            <a:pPr lvl="0"/>
            <a:r>
              <a:rPr lang="en-US" dirty="0">
                <a:sym typeface="Roboto"/>
              </a:rPr>
              <a:t>Big emphasis in the core values of FIRST Lego League</a:t>
            </a:r>
          </a:p>
          <a:p>
            <a:pPr lvl="0"/>
            <a:r>
              <a:rPr lang="en-US" dirty="0">
                <a:sym typeface="Roboto"/>
              </a:rPr>
              <a:t>Advancement is based on composite score</a:t>
            </a:r>
          </a:p>
          <a:p>
            <a:endParaRPr lang="en-US" dirty="0"/>
          </a:p>
        </p:txBody>
      </p:sp>
      <p:pic>
        <p:nvPicPr>
          <p:cNvPr id="4" name="Google Shape;169;g82cd9e6bf7_0_42">
            <a:extLst>
              <a:ext uri="{FF2B5EF4-FFF2-40B4-BE49-F238E27FC236}">
                <a16:creationId xmlns:a16="http://schemas.microsoft.com/office/drawing/2014/main" id="{F77797BD-CFBD-484E-AAD7-0118557D0B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82125" y="2501673"/>
            <a:ext cx="2095500" cy="2486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B060E2-B25B-134F-A80C-9CDAF1F763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27ED00-CC54-934C-AEFE-C6109DAD2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5735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810</Words>
  <Application>Microsoft Macintosh PowerPoint</Application>
  <PresentationFormat>On-screen Show (4:3)</PresentationFormat>
  <Paragraphs>98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Century Gothic</vt:lpstr>
      <vt:lpstr>Calibri</vt:lpstr>
      <vt:lpstr>Arial</vt:lpstr>
      <vt:lpstr>Abril Fatface</vt:lpstr>
      <vt:lpstr>BrushVTI</vt:lpstr>
      <vt:lpstr>FIRST 101</vt:lpstr>
      <vt:lpstr>What is FIRST?</vt:lpstr>
      <vt:lpstr>FIRST Mission</vt:lpstr>
      <vt:lpstr>More than Robots</vt:lpstr>
      <vt:lpstr>Dean Kamen</vt:lpstr>
      <vt:lpstr>Woodie Flowers</vt:lpstr>
      <vt:lpstr>What FIRST includes</vt:lpstr>
      <vt:lpstr>FIRST Lego League Jr.</vt:lpstr>
      <vt:lpstr>FIRST LEGO League</vt:lpstr>
      <vt:lpstr>FIRST Tech Challenge</vt:lpstr>
      <vt:lpstr>FIRST Robotics Challenge</vt:lpstr>
      <vt:lpstr>Etiquette</vt:lpstr>
      <vt:lpstr>Gracious Professionalism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101</dc:title>
  <dc:creator>Srinivasan Seshan</dc:creator>
  <cp:lastModifiedBy>Srinivasan Seshan</cp:lastModifiedBy>
  <cp:revision>3</cp:revision>
  <dcterms:created xsi:type="dcterms:W3CDTF">2020-03-03T17:05:41Z</dcterms:created>
  <dcterms:modified xsi:type="dcterms:W3CDTF">2020-04-05T19:04:55Z</dcterms:modified>
</cp:coreProperties>
</file>